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9" r:id="rId2"/>
    <p:sldId id="261" r:id="rId3"/>
    <p:sldId id="272" r:id="rId4"/>
    <p:sldId id="300" r:id="rId5"/>
    <p:sldId id="287" r:id="rId6"/>
    <p:sldId id="285" r:id="rId7"/>
    <p:sldId id="288" r:id="rId8"/>
    <p:sldId id="279" r:id="rId9"/>
    <p:sldId id="297" r:id="rId10"/>
    <p:sldId id="280" r:id="rId11"/>
    <p:sldId id="295" r:id="rId12"/>
    <p:sldId id="299" r:id="rId13"/>
    <p:sldId id="293" r:id="rId14"/>
    <p:sldId id="265" r:id="rId15"/>
    <p:sldId id="266" r:id="rId16"/>
    <p:sldId id="267" r:id="rId17"/>
    <p:sldId id="268" r:id="rId18"/>
    <p:sldId id="269" r:id="rId19"/>
    <p:sldId id="270" r:id="rId20"/>
    <p:sldId id="260" r:id="rId21"/>
  </p:sldIdLst>
  <p:sldSz cx="9144000" cy="6858000" type="screen4x3"/>
  <p:notesSz cx="6735763" cy="98663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extLst>
    <p:ext uri="{EFAFB233-063F-42B5-8137-9DF3F51BA10A}">
      <p15:sldGuideLst xmlns="" xmlns:p15="http://schemas.microsoft.com/office/powerpoint/2012/main">
        <p15:guide id="1" orient="horz" pos="2880">
          <p15:clr>
            <a:srgbClr val="A4A3A4"/>
          </p15:clr>
        </p15:guide>
        <p15:guide id="2" orient="horz">
          <p15:clr>
            <a:srgbClr val="A4A3A4"/>
          </p15:clr>
        </p15:guide>
        <p15:guide id="3" pos="5759">
          <p15:clr>
            <a:srgbClr val="A4A3A4"/>
          </p15:clr>
        </p15:guide>
        <p15:guide id="4">
          <p15:clr>
            <a:srgbClr val="A4A3A4"/>
          </p15:clr>
        </p15:guide>
        <p15:guide id="5" pos="1344">
          <p15:clr>
            <a:srgbClr val="A4A3A4"/>
          </p15:clr>
        </p15:guide>
        <p15:guide id="6" pos="480">
          <p15:clr>
            <a:srgbClr val="A4A3A4"/>
          </p15:clr>
        </p15:guide>
      </p15:sldGuideLst>
    </p:ext>
    <p:ext uri="{2D200454-40CA-4A62-9FC3-DE9A4176ACB9}">
      <p15:notesGuideLst xmlns=""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0"/>
    <a:srgbClr val="FF3300"/>
    <a:srgbClr val="FFFF99"/>
    <a:srgbClr val="0099FF"/>
    <a:srgbClr val="3F241E"/>
    <a:srgbClr val="0C000D"/>
    <a:srgbClr val="002040"/>
    <a:srgbClr val="8E8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86025" autoAdjust="0"/>
  </p:normalViewPr>
  <p:slideViewPr>
    <p:cSldViewPr>
      <p:cViewPr>
        <p:scale>
          <a:sx n="70" d="100"/>
          <a:sy n="70" d="100"/>
        </p:scale>
        <p:origin x="-1296" y="138"/>
      </p:cViewPr>
      <p:guideLst>
        <p:guide orient="horz" pos="2880"/>
        <p:guide orient="horz"/>
        <p:guide pos="5759"/>
        <p:guide/>
        <p:guide pos="1344"/>
        <p:guide pos="4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9" d="100"/>
          <a:sy n="129" d="100"/>
        </p:scale>
        <p:origin x="-3832" y="-104"/>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11-09-06T03:23:18.96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-2147483648-2147483648</inkml:trace>
  <inkml:trace contextRef="#ctx0" brushRef="#br0" timeOffset="1653">-2147483648-2147483648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8831" cy="493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16932" y="0"/>
            <a:ext cx="2918831" cy="493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8102" y="4686499"/>
            <a:ext cx="4939560" cy="4439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372997"/>
            <a:ext cx="2918831" cy="49331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16932" y="9372997"/>
            <a:ext cx="2918831" cy="49331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8A7D802-A37C-4D64-908F-80BCDED84D92}" type="slidenum">
              <a:rPr lang="en-US"/>
              <a:pPr>
                <a:defRPr/>
              </a:pPr>
              <a:t>‹#›</a:t>
            </a:fld>
            <a:endParaRPr lang="en-US"/>
          </a:p>
        </p:txBody>
      </p:sp>
    </p:spTree>
    <p:extLst>
      <p:ext uri="{BB962C8B-B14F-4D97-AF65-F5344CB8AC3E}">
        <p14:creationId xmlns:p14="http://schemas.microsoft.com/office/powerpoint/2010/main" val="1403458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8CA0FC3-D50F-474F-9769-2D3F7A6456B9}" type="slidenum">
              <a:rPr lang="en-US" smtClean="0"/>
              <a:pPr/>
              <a:t>1</a:t>
            </a:fld>
            <a:endParaRPr lang="en-US" smtClean="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20223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A7D802-A37C-4D64-908F-80BCDED84D92}" type="slidenum">
              <a:rPr lang="en-US" smtClean="0"/>
              <a:pPr>
                <a:defRPr/>
              </a:pPr>
              <a:t>5</a:t>
            </a:fld>
            <a:endParaRPr lang="en-US"/>
          </a:p>
        </p:txBody>
      </p:sp>
    </p:spTree>
    <p:extLst>
      <p:ext uri="{BB962C8B-B14F-4D97-AF65-F5344CB8AC3E}">
        <p14:creationId xmlns:p14="http://schemas.microsoft.com/office/powerpoint/2010/main" val="154985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090493F6-4A94-4834-8546-605D9128E9AB}" type="slidenum">
              <a:rPr lang="en-US" smtClean="0"/>
              <a:pPr/>
              <a:t>20</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2865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EC8D38-855C-4929-BF03-9F202C21D7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F3ACF-135A-47F3-BEC2-8C4DCA81FF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46F2D2-2B4E-43FE-AB88-3FC4687EDF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r>
              <a:rPr lang="en-US" noProof="0" smtClean="0"/>
              <a:t>Click icon to add SmartArt graphic</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896F24-6F3C-4945-ACA9-6435551AFBE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175ACF-AC37-451C-B553-FA0543AD998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8BD50-8F29-441A-9108-994E1DA52C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B050B-C145-4291-BA87-5F9469EBAB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265E3-6A2E-4758-AD5E-0511BE209D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AE64AD-75EE-4A62-A3DF-B1B6DFC9D2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8F2DE8-DDC7-49EB-B14D-3746BE4780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1D86A2-39A2-4E7F-9426-F3C124E042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F95E5F-603C-4674-B2B1-54E84F115F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64E80B-AD86-4BC9-8705-60EAA2E87D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C86EC2-7AD2-4BD3-AE2D-5513C2B9AA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2ECA224-04F9-4A6F-A949-B71A1EF091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96" charset="-128"/>
        </a:defRPr>
      </a:lvl2pPr>
      <a:lvl3pPr algn="ctr" rtl="0" eaLnBrk="1" fontAlgn="base" hangingPunct="1">
        <a:spcBef>
          <a:spcPct val="0"/>
        </a:spcBef>
        <a:spcAft>
          <a:spcPct val="0"/>
        </a:spcAft>
        <a:defRPr sz="4400">
          <a:solidFill>
            <a:schemeClr val="tx2"/>
          </a:solidFill>
          <a:latin typeface="Arial" charset="0"/>
          <a:ea typeface="ＭＳ Ｐゴシック" pitchFamily="96" charset="-128"/>
        </a:defRPr>
      </a:lvl3pPr>
      <a:lvl4pPr algn="ctr" rtl="0" eaLnBrk="1" fontAlgn="base" hangingPunct="1">
        <a:spcBef>
          <a:spcPct val="0"/>
        </a:spcBef>
        <a:spcAft>
          <a:spcPct val="0"/>
        </a:spcAft>
        <a:defRPr sz="4400">
          <a:solidFill>
            <a:schemeClr val="tx2"/>
          </a:solidFill>
          <a:latin typeface="Arial" charset="0"/>
          <a:ea typeface="ＭＳ Ｐゴシック" pitchFamily="96" charset="-128"/>
        </a:defRPr>
      </a:lvl4pPr>
      <a:lvl5pPr algn="ctr" rtl="0" eaLnBrk="1" fontAlgn="base" hangingPunct="1">
        <a:spcBef>
          <a:spcPct val="0"/>
        </a:spcBef>
        <a:spcAft>
          <a:spcPct val="0"/>
        </a:spcAft>
        <a:defRPr sz="4400">
          <a:solidFill>
            <a:schemeClr val="tx2"/>
          </a:solidFill>
          <a:latin typeface="Arial" charset="0"/>
          <a:ea typeface="ＭＳ Ｐゴシック" pitchFamily="96"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9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9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9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6"/>
          <p:cNvSpPr txBox="1">
            <a:spLocks noChangeArrowheads="1"/>
          </p:cNvSpPr>
          <p:nvPr/>
        </p:nvSpPr>
        <p:spPr bwMode="auto">
          <a:xfrm>
            <a:off x="0" y="2133600"/>
            <a:ext cx="8991600" cy="1938992"/>
          </a:xfrm>
          <a:prstGeom prst="rect">
            <a:avLst/>
          </a:prstGeom>
          <a:noFill/>
          <a:ln w="9525">
            <a:noFill/>
            <a:miter lim="800000"/>
            <a:headEnd/>
            <a:tailEnd/>
          </a:ln>
        </p:spPr>
        <p:txBody>
          <a:bodyPr wrap="square">
            <a:spAutoFit/>
          </a:bodyPr>
          <a:lstStyle/>
          <a:p>
            <a:pPr algn="ctr">
              <a:lnSpc>
                <a:spcPct val="150000"/>
              </a:lnSpc>
              <a:defRPr/>
            </a:pPr>
            <a:r>
              <a:rPr lang="en-US" altLang="ja-JP" sz="4000" b="1" dirty="0" smtClean="0">
                <a:latin typeface="+mj-lt"/>
              </a:rPr>
              <a:t>BÀI 4</a:t>
            </a:r>
          </a:p>
          <a:p>
            <a:pPr algn="ctr">
              <a:lnSpc>
                <a:spcPct val="150000"/>
              </a:lnSpc>
              <a:defRPr/>
            </a:pPr>
            <a:r>
              <a:rPr lang="en-US" altLang="ja-JP" sz="4000" b="1" dirty="0" smtClean="0">
                <a:latin typeface="+mj-lt"/>
              </a:rPr>
              <a:t>ĐẠO ĐỨC VÀ KỈ LUẬT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l="10417" t="19444" r="29167" b="19444"/>
          <a:stretch>
            <a:fillRect/>
          </a:stretch>
        </p:blipFill>
        <p:spPr bwMode="auto">
          <a:xfrm>
            <a:off x="0" y="0"/>
            <a:ext cx="914400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1066800" y="80668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c)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Mối</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quan</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hệ</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giữa</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đạo</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đức</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altLang="en-US" sz="3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luật</a:t>
            </a:r>
            <a:endParaRPr lang="en-US" altLang="en-US" sz="3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0836" name="Text Box 4"/>
          <p:cNvSpPr txBox="1">
            <a:spLocks noChangeArrowheads="1"/>
          </p:cNvSpPr>
          <p:nvPr/>
        </p:nvSpPr>
        <p:spPr bwMode="auto">
          <a:xfrm>
            <a:off x="7848600" y="2438400"/>
            <a:ext cx="930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VnTimeH" panose="020B7200000000000000" pitchFamily="34" charset="0"/>
            </a:endParaRPr>
          </a:p>
        </p:txBody>
      </p:sp>
      <p:sp>
        <p:nvSpPr>
          <p:cNvPr id="120837" name="Text Box 5"/>
          <p:cNvSpPr txBox="1">
            <a:spLocks noChangeArrowheads="1"/>
          </p:cNvSpPr>
          <p:nvPr/>
        </p:nvSpPr>
        <p:spPr bwMode="auto">
          <a:xfrm>
            <a:off x="0" y="1648280"/>
            <a:ext cx="8915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2"/>
            <a:endPar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371600" lvl="2" indent="-457200">
              <a:buFontTx/>
              <a:buChar char="-"/>
            </a:pP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có</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đạo</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đức</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tự</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giác</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tuân</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thủ</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luật</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371600" lvl="2" indent="-457200">
              <a:buFontTx/>
              <a:buChar char="-"/>
            </a:pPr>
            <a:endPar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371600" lvl="2" indent="-457200">
              <a:buFontTx/>
              <a:buChar char="-"/>
            </a:pP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chấp</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hành</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tốt</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luật</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có</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đạo</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đức</a:t>
            </a:r>
            <a:r>
              <a:rPr lang="en-US" altLang="en-US" sz="28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20838" name="Text Box 6"/>
          <p:cNvSpPr txBox="1">
            <a:spLocks noChangeArrowheads="1"/>
          </p:cNvSpPr>
          <p:nvPr/>
        </p:nvSpPr>
        <p:spPr bwMode="auto">
          <a:xfrm>
            <a:off x="8382000" y="2133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extLst>
      <p:ext uri="{BB962C8B-B14F-4D97-AF65-F5344CB8AC3E}">
        <p14:creationId xmlns:p14="http://schemas.microsoft.com/office/powerpoint/2010/main" val="90201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diamond(in)">
                                      <p:cBhvr>
                                        <p:cTn id="7" dur="2000"/>
                                        <p:tgtEl>
                                          <p:spTgt spid="120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0837"/>
                                        </p:tgtEl>
                                        <p:attrNameLst>
                                          <p:attrName>style.visibility</p:attrName>
                                        </p:attrNameLst>
                                      </p:cBhvr>
                                      <p:to>
                                        <p:strVal val="visible"/>
                                      </p:to>
                                    </p:set>
                                    <p:animEffect transition="in" filter="diamond(in)">
                                      <p:cBhvr>
                                        <p:cTn id="12" dur="20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52400" y="914400"/>
            <a:ext cx="8763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u="sng">
                <a:solidFill>
                  <a:srgbClr val="FF0066"/>
                </a:solidFill>
                <a:cs typeface="Times New Roman" panose="02020603050405020304" pitchFamily="18" charset="0"/>
              </a:rPr>
              <a:t>Tình huống.</a:t>
            </a:r>
          </a:p>
          <a:p>
            <a:pPr algn="just" eaLnBrk="1" hangingPunct="1">
              <a:spcBef>
                <a:spcPct val="50000"/>
              </a:spcBef>
            </a:pPr>
            <a:r>
              <a:rPr lang="en-US" altLang="en-US" b="1">
                <a:latin typeface="Arial Unicode MS" panose="020B0604020202020204" pitchFamily="34" charset="-128"/>
                <a:ea typeface="Arial Unicode MS" panose="020B0604020202020204" pitchFamily="34" charset="-128"/>
                <a:cs typeface="Arial Unicode MS" panose="020B0604020202020204" pitchFamily="34" charset="-128"/>
              </a:rPr>
              <a:t>Việt là một học sinh lớp 11 ham chơi, lơ là học tập. Thường ngày Việt hay bỏ tiết để theo nhóm bạn xấu chơi Game. Do cá độ nên Việt đã mắc nợ tiền của bà chủ và nhóm bạn rất nhiều. Để có tiền trả nợ, Việt đã khống chế bà nội để lấy tiền, bị bà </a:t>
            </a:r>
            <a:r>
              <a:rPr lang="en-US" altLang="en-US" b="1" smtClean="0">
                <a:latin typeface="Arial Unicode MS" panose="020B0604020202020204" pitchFamily="34" charset="-128"/>
                <a:ea typeface="Arial Unicode MS" panose="020B0604020202020204" pitchFamily="34" charset="-128"/>
                <a:cs typeface="Arial Unicode MS" panose="020B0604020202020204" pitchFamily="34" charset="-128"/>
              </a:rPr>
              <a:t>phản </a:t>
            </a:r>
            <a:r>
              <a:rPr lang="en-US" altLang="en-US" b="1">
                <a:latin typeface="Arial Unicode MS" panose="020B0604020202020204" pitchFamily="34" charset="-128"/>
                <a:ea typeface="Arial Unicode MS" panose="020B0604020202020204" pitchFamily="34" charset="-128"/>
                <a:cs typeface="Arial Unicode MS" panose="020B0604020202020204" pitchFamily="34" charset="-128"/>
              </a:rPr>
              <a:t>kháng quyết liệt, Việt đã dùng cây đánh vào đầu của bà, làm bà chết tại chỗ, Việt bị công an bắt và chờ ngày truy tố trước pháp luật</a:t>
            </a:r>
            <a:r>
              <a:rPr lang="en-US" altLang="en-US" b="1">
                <a:cs typeface="Times New Roman" panose="02020603050405020304" pitchFamily="18" charset="0"/>
              </a:rPr>
              <a:t>.</a:t>
            </a:r>
          </a:p>
        </p:txBody>
      </p:sp>
      <p:sp>
        <p:nvSpPr>
          <p:cNvPr id="181253" name="Text Box 5"/>
          <p:cNvSpPr txBox="1">
            <a:spLocks noChangeArrowheads="1"/>
          </p:cNvSpPr>
          <p:nvPr/>
        </p:nvSpPr>
        <p:spPr bwMode="auto">
          <a:xfrm>
            <a:off x="374073" y="5257800"/>
            <a:ext cx="80010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3200" b="1">
                <a:solidFill>
                  <a:srgbClr val="0000FF"/>
                </a:solidFill>
                <a:cs typeface="Times New Roman" panose="02020603050405020304" pitchFamily="18" charset="0"/>
              </a:rPr>
              <a:t>    </a:t>
            </a:r>
            <a:r>
              <a:rPr lang="en-US" altLang="en-US" sz="3200" b="1">
                <a:solidFill>
                  <a:srgbClr val="FF0066"/>
                </a:solidFill>
                <a:cs typeface="Times New Roman" panose="02020603050405020304" pitchFamily="18" charset="0"/>
              </a:rPr>
              <a:t>Hãy cho biết </a:t>
            </a:r>
            <a:r>
              <a:rPr lang="en-US" altLang="en-US" sz="3200" b="1" smtClean="0">
                <a:solidFill>
                  <a:srgbClr val="FF0066"/>
                </a:solidFill>
                <a:cs typeface="Times New Roman" panose="02020603050405020304" pitchFamily="18" charset="0"/>
              </a:rPr>
              <a:t>hành </a:t>
            </a:r>
            <a:r>
              <a:rPr lang="en-US" altLang="en-US" sz="3200" b="1">
                <a:solidFill>
                  <a:srgbClr val="FF0066"/>
                </a:solidFill>
                <a:cs typeface="Times New Roman" panose="02020603050405020304" pitchFamily="18" charset="0"/>
              </a:rPr>
              <a:t>vi của Việt có vi phạm pháp </a:t>
            </a:r>
            <a:r>
              <a:rPr lang="en-US" altLang="en-US" sz="3200" b="1" smtClean="0">
                <a:solidFill>
                  <a:srgbClr val="FF0066"/>
                </a:solidFill>
                <a:cs typeface="Times New Roman" panose="02020603050405020304" pitchFamily="18" charset="0"/>
              </a:rPr>
              <a:t>luật và </a:t>
            </a:r>
            <a:r>
              <a:rPr lang="en-US" altLang="en-US" sz="3200" b="1">
                <a:solidFill>
                  <a:srgbClr val="FF0066"/>
                </a:solidFill>
                <a:cs typeface="Times New Roman" panose="02020603050405020304" pitchFamily="18" charset="0"/>
              </a:rPr>
              <a:t>đạo đức </a:t>
            </a:r>
            <a:r>
              <a:rPr lang="en-US" altLang="en-US" sz="3200" b="1" smtClean="0">
                <a:solidFill>
                  <a:srgbClr val="FF0066"/>
                </a:solidFill>
                <a:cs typeface="Times New Roman" panose="02020603050405020304" pitchFamily="18" charset="0"/>
              </a:rPr>
              <a:t>không? </a:t>
            </a:r>
            <a:r>
              <a:rPr lang="en-US" altLang="en-US" sz="3200" b="1">
                <a:solidFill>
                  <a:srgbClr val="FF0066"/>
                </a:solidFill>
                <a:cs typeface="Times New Roman" panose="02020603050405020304" pitchFamily="18" charset="0"/>
              </a:rPr>
              <a:t>Vì </a:t>
            </a:r>
            <a:r>
              <a:rPr lang="en-US" altLang="en-US" sz="3200" b="1" smtClean="0">
                <a:solidFill>
                  <a:srgbClr val="FF0066"/>
                </a:solidFill>
                <a:cs typeface="Times New Roman" panose="02020603050405020304" pitchFamily="18" charset="0"/>
              </a:rPr>
              <a:t>sao?</a:t>
            </a:r>
            <a:endParaRPr lang="en-US" altLang="en-US" sz="3200" b="1">
              <a:solidFill>
                <a:srgbClr val="FF0066"/>
              </a:solidFill>
              <a:cs typeface="Times New Roman" panose="02020603050405020304" pitchFamily="18" charset="0"/>
            </a:endParaRPr>
          </a:p>
        </p:txBody>
      </p:sp>
    </p:spTree>
    <p:extLst>
      <p:ext uri="{BB962C8B-B14F-4D97-AF65-F5344CB8AC3E}">
        <p14:creationId xmlns:p14="http://schemas.microsoft.com/office/powerpoint/2010/main" val="314724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arn(inVertic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1253"/>
                                        </p:tgtEl>
                                        <p:attrNameLst>
                                          <p:attrName>style.visibility</p:attrName>
                                        </p:attrNameLst>
                                      </p:cBhvr>
                                      <p:to>
                                        <p:strVal val="visible"/>
                                      </p:to>
                                    </p:set>
                                    <p:animEffect transition="in" filter="barn(inVertical)">
                                      <p:cBhvr>
                                        <p:cTn id="12" dur="5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181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762000"/>
            <a:ext cx="7772400" cy="1143000"/>
          </a:xfrm>
        </p:spPr>
        <p:txBody>
          <a:bodyPr/>
          <a:lstStyle/>
          <a:p>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d) Ý </a:t>
            </a:r>
            <a:r>
              <a:rPr lang="en-US" sz="3600" dirty="0" err="1" smtClean="0">
                <a:latin typeface="Arial Unicode MS" panose="020B0604020202020204" pitchFamily="34" charset="-128"/>
                <a:ea typeface="Arial Unicode MS" panose="020B0604020202020204" pitchFamily="34" charset="-128"/>
                <a:cs typeface="Arial Unicode MS" panose="020B0604020202020204" pitchFamily="34" charset="-128"/>
              </a:rPr>
              <a:t>nghĩa</a:t>
            </a:r>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701040" y="1981200"/>
            <a:ext cx="7772400" cy="4495800"/>
          </a:xfrm>
        </p:spPr>
        <p:txBody>
          <a:bodyPr/>
          <a:lstStyle/>
          <a:p>
            <a:pPr marL="0" indent="0">
              <a:buNone/>
            </a:pP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có</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đạo</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đức</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biết</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tuân</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theo</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luật</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sẽ</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thấy</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thoải</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mái</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được</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mọi</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tôn</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trọng</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quý</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i="1" dirty="0" err="1" smtClean="0">
                <a:latin typeface="Arial Unicode MS" panose="020B0604020202020204" pitchFamily="34" charset="-128"/>
                <a:ea typeface="Arial Unicode MS" panose="020B0604020202020204" pitchFamily="34" charset="-128"/>
                <a:cs typeface="Arial Unicode MS" panose="020B0604020202020204" pitchFamily="34" charset="-128"/>
              </a:rPr>
              <a:t>mến</a:t>
            </a:r>
            <a:r>
              <a:rPr lang="en-US" sz="2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800" b="1"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3523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089451"/>
            <a:ext cx="6781800" cy="830997"/>
          </a:xfrm>
          <a:prstGeom prst="rect">
            <a:avLst/>
          </a:prstGeom>
          <a:solidFill>
            <a:schemeClr val="bg2">
              <a:lumMod val="20000"/>
              <a:lumOff val="80000"/>
            </a:schemeClr>
          </a:solidFill>
        </p:spPr>
        <p:txBody>
          <a:bodyPr wrap="square" rtlCol="0">
            <a:spAutoFit/>
          </a:bodyPr>
          <a:lstStyle/>
          <a:p>
            <a:r>
              <a:rPr lang="en-US" b="1" smtClean="0"/>
              <a:t>Chúng ta cùng nhau chơi một trò chơi sau.</a:t>
            </a:r>
          </a:p>
          <a:p>
            <a:endParaRPr lang="en-US"/>
          </a:p>
        </p:txBody>
      </p:sp>
      <p:sp>
        <p:nvSpPr>
          <p:cNvPr id="3" name="Rectangle 2"/>
          <p:cNvSpPr/>
          <p:nvPr/>
        </p:nvSpPr>
        <p:spPr bwMode="auto">
          <a:xfrm>
            <a:off x="1447800" y="2583388"/>
            <a:ext cx="6781800" cy="8001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ＭＳ Ｐゴシック" pitchFamily="96" charset="-128"/>
              </a:rPr>
              <a:t>Các</a:t>
            </a:r>
            <a:r>
              <a:rPr kumimoji="0" lang="en-US" sz="2400" b="1" i="0" u="none" strike="noStrike" cap="none" normalizeH="0" smtClean="0">
                <a:ln>
                  <a:noFill/>
                </a:ln>
                <a:solidFill>
                  <a:schemeClr val="tx1"/>
                </a:solidFill>
                <a:effectLst/>
                <a:latin typeface="Arial" charset="0"/>
                <a:ea typeface="ＭＳ Ｐゴシック" pitchFamily="96" charset="-128"/>
              </a:rPr>
              <a:t> em hãy quan sát những hình ảnh sau.</a:t>
            </a:r>
            <a:endParaRPr kumimoji="0" lang="en-US" sz="2400" b="1" i="0" u="none" strike="noStrike" cap="none" normalizeH="0" baseline="0" smtClean="0">
              <a:ln>
                <a:noFill/>
              </a:ln>
              <a:solidFill>
                <a:schemeClr val="tx1"/>
              </a:solidFill>
              <a:effectLst/>
              <a:latin typeface="Arial" charset="0"/>
              <a:ea typeface="ＭＳ Ｐゴシック" pitchFamily="96" charset="-128"/>
            </a:endParaRPr>
          </a:p>
        </p:txBody>
      </p:sp>
      <p:sp>
        <p:nvSpPr>
          <p:cNvPr id="4" name="Rectangle 3"/>
          <p:cNvSpPr/>
          <p:nvPr/>
        </p:nvSpPr>
        <p:spPr bwMode="auto">
          <a:xfrm>
            <a:off x="990600" y="4046428"/>
            <a:ext cx="6751320" cy="838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mtClean="0">
                <a:solidFill>
                  <a:schemeClr val="bg1"/>
                </a:solidFill>
              </a:rPr>
              <a:t>Hình </a:t>
            </a:r>
            <a:r>
              <a:rPr lang="en-US">
                <a:solidFill>
                  <a:schemeClr val="bg1"/>
                </a:solidFill>
              </a:rPr>
              <a:t>ảnh đó có đạo đức, kỉ </a:t>
            </a:r>
            <a:r>
              <a:rPr lang="en-US" smtClean="0">
                <a:solidFill>
                  <a:schemeClr val="bg1"/>
                </a:solidFill>
              </a:rPr>
              <a:t>luật.</a:t>
            </a:r>
            <a:endParaRPr kumimoji="0" lang="en-US" sz="2400" b="0" i="0" u="none" strike="noStrike" cap="none" normalizeH="0" baseline="0" smtClean="0">
              <a:ln>
                <a:noFill/>
              </a:ln>
              <a:solidFill>
                <a:schemeClr val="bg1"/>
              </a:solidFill>
              <a:effectLst/>
            </a:endParaRPr>
          </a:p>
        </p:txBody>
      </p:sp>
      <p:sp>
        <p:nvSpPr>
          <p:cNvPr id="5" name="Rectangle 4"/>
          <p:cNvSpPr/>
          <p:nvPr/>
        </p:nvSpPr>
        <p:spPr bwMode="auto">
          <a:xfrm>
            <a:off x="381000" y="5410200"/>
            <a:ext cx="6751320" cy="86909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smtClean="0"/>
              <a:t>Hình ảnh nào không </a:t>
            </a:r>
            <a:r>
              <a:rPr lang="en-US" b="1"/>
              <a:t>có đạo </a:t>
            </a:r>
            <a:r>
              <a:rPr lang="en-US" b="1" smtClean="0"/>
              <a:t>đức, </a:t>
            </a:r>
            <a:r>
              <a:rPr lang="en-US" b="1"/>
              <a:t>kỉ luật. </a:t>
            </a:r>
          </a:p>
        </p:txBody>
      </p:sp>
    </p:spTree>
    <p:extLst>
      <p:ext uri="{BB962C8B-B14F-4D97-AF65-F5344CB8AC3E}">
        <p14:creationId xmlns:p14="http://schemas.microsoft.com/office/powerpoint/2010/main" val="23462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590800" y="484240"/>
            <a:ext cx="6553200" cy="954107"/>
          </a:xfrm>
          <a:prstGeom prst="rect">
            <a:avLst/>
          </a:prstGeom>
          <a:gradFill rotWithShape="1">
            <a:gsLst>
              <a:gs pos="0">
                <a:srgbClr val="FFCC99"/>
              </a:gs>
              <a:gs pos="100000">
                <a:srgbClr val="FFCCCC"/>
              </a:gs>
            </a:gsLst>
            <a:path path="shape">
              <a:fillToRect l="50000" t="50000" r="50000" b="50000"/>
            </a:path>
          </a:gradFill>
          <a:ln w="9525">
            <a:solidFill>
              <a:schemeClr val="bg1"/>
            </a:solidFill>
            <a:miter lim="800000"/>
            <a:headEnd/>
            <a:tailEnd/>
          </a:ln>
        </p:spPr>
        <p:txBody>
          <a:bodyPr anchor="ctr">
            <a:spAutoFit/>
          </a:bodyPr>
          <a:lstStyle/>
          <a:p>
            <a:pPr algn="ctr" eaLnBrk="0" hangingPunct="0"/>
            <a:r>
              <a:rPr lang="en-US" altLang="en-US" sz="2800"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Xem bài bạn khi làm kiểm tra</a:t>
            </a:r>
          </a:p>
          <a:p>
            <a:pPr algn="ctr" eaLnBrk="0" hangingPunct="0"/>
            <a:r>
              <a:rPr lang="en-US" altLang="en-US" sz="2800"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=&gt; Biểu hiện vi phạm đạo đức và kỉ luật</a:t>
            </a:r>
          </a:p>
        </p:txBody>
      </p:sp>
      <p:sp>
        <p:nvSpPr>
          <p:cNvPr id="26627" name="AutoShape 5"/>
          <p:cNvSpPr>
            <a:spLocks noChangeArrowheads="1"/>
          </p:cNvSpPr>
          <p:nvPr/>
        </p:nvSpPr>
        <p:spPr bwMode="auto">
          <a:xfrm>
            <a:off x="76200" y="1679747"/>
            <a:ext cx="2895600" cy="1086484"/>
          </a:xfrm>
          <a:prstGeom prst="rightArrow">
            <a:avLst>
              <a:gd name="adj1" fmla="val 50000"/>
              <a:gd name="adj2" fmla="val 72848"/>
            </a:avLst>
          </a:prstGeom>
          <a:solidFill>
            <a:srgbClr val="99FF99"/>
          </a:solidFill>
          <a:ln w="9525">
            <a:solidFill>
              <a:schemeClr val="bg1"/>
            </a:solidFill>
            <a:miter lim="800000"/>
            <a:headEnd/>
            <a:tailEnd/>
          </a:ln>
        </p:spPr>
        <p:txBody>
          <a:bodyPr anchor="ctr">
            <a:spAutoFit/>
          </a:bodyPr>
          <a:lstStyle/>
          <a:p>
            <a:pPr algn="ctr" eaLnBrk="0" hangingPunct="0"/>
            <a:r>
              <a:rPr lang="en-US" altLang="en-US" sz="2954" b="1">
                <a:solidFill>
                  <a:srgbClr val="990000"/>
                </a:solidFill>
                <a:latin typeface="VNI-Times" pitchFamily="2" charset="0"/>
              </a:rPr>
              <a:t>Ñaùp aùn </a:t>
            </a:r>
            <a:r>
              <a:rPr lang="en-US" altLang="en-US" sz="2954" b="1" smtClean="0">
                <a:solidFill>
                  <a:srgbClr val="990000"/>
                </a:solidFill>
                <a:latin typeface="VNI-Times" pitchFamily="2" charset="0"/>
              </a:rPr>
              <a:t>1</a:t>
            </a:r>
            <a:endParaRPr lang="en-US" altLang="en-US" sz="2954" b="1">
              <a:solidFill>
                <a:srgbClr val="990000"/>
              </a:solidFill>
              <a:latin typeface="VNI-Times" pitchFamily="2" charset="0"/>
            </a:endParaRPr>
          </a:p>
        </p:txBody>
      </p:sp>
      <p:pic>
        <p:nvPicPr>
          <p:cNvPr id="26628" name="Picture 6" descr="quay c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59523"/>
            <a:ext cx="6248400" cy="50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08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2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6627"/>
                  </p:tgtEl>
                </p:cond>
              </p:nextCondLst>
            </p:seq>
          </p:childTnLst>
        </p:cTn>
      </p:par>
    </p:tnLst>
    <p:bldLst>
      <p:bldP spid="1740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3276600" y="410205"/>
            <a:ext cx="5867400" cy="1384995"/>
          </a:xfrm>
          <a:prstGeom prst="rect">
            <a:avLst/>
          </a:prstGeom>
          <a:solidFill>
            <a:srgbClr val="E9F6A8"/>
          </a:solidFill>
          <a:ln w="9525">
            <a:solidFill>
              <a:schemeClr val="bg1"/>
            </a:solidFill>
            <a:miter lim="800000"/>
            <a:headEnd/>
            <a:tailEnd/>
          </a:ln>
        </p:spPr>
        <p:txBody>
          <a:bodyPr anchor="ctr">
            <a:spAutoFit/>
          </a:bodyPr>
          <a:lstStyle/>
          <a:p>
            <a:pPr algn="ctr" eaLnBrk="0" hangingPunct="0"/>
            <a:r>
              <a:rPr lang="en-US" altLang="en-US" sz="2800"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Tham gia phong trào Nuôi heo đất giúp bạn khó khăn</a:t>
            </a:r>
          </a:p>
          <a:p>
            <a:pPr algn="ctr" eaLnBrk="0" hangingPunct="0"/>
            <a:r>
              <a:rPr lang="en-US" altLang="en-US" sz="2800"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=&gt; Biểu hiện đạo đức</a:t>
            </a:r>
          </a:p>
        </p:txBody>
      </p:sp>
      <p:sp>
        <p:nvSpPr>
          <p:cNvPr id="27651" name="AutoShape 5"/>
          <p:cNvSpPr>
            <a:spLocks noChangeArrowheads="1"/>
          </p:cNvSpPr>
          <p:nvPr/>
        </p:nvSpPr>
        <p:spPr bwMode="auto">
          <a:xfrm>
            <a:off x="0" y="1783374"/>
            <a:ext cx="3200400" cy="973632"/>
          </a:xfrm>
          <a:prstGeom prst="rightArrow">
            <a:avLst>
              <a:gd name="adj1" fmla="val 50000"/>
              <a:gd name="adj2" fmla="val 90681"/>
            </a:avLst>
          </a:prstGeom>
          <a:solidFill>
            <a:srgbClr val="99FF99"/>
          </a:solidFill>
          <a:ln w="9525">
            <a:solidFill>
              <a:schemeClr val="bg1"/>
            </a:solidFill>
            <a:miter lim="800000"/>
            <a:headEnd/>
            <a:tailEnd/>
          </a:ln>
        </p:spPr>
        <p:txBody>
          <a:bodyPr>
            <a:spAutoFit/>
          </a:bodyPr>
          <a:lstStyle/>
          <a:p>
            <a:pPr algn="ctr" eaLnBrk="0" hangingPunct="0"/>
            <a:r>
              <a:rPr lang="en-US" altLang="en-US" sz="2585" b="1">
                <a:solidFill>
                  <a:srgbClr val="990000"/>
                </a:solidFill>
                <a:latin typeface="VNI-Times" pitchFamily="2" charset="0"/>
              </a:rPr>
              <a:t>Ñaùp aùn </a:t>
            </a:r>
            <a:r>
              <a:rPr lang="en-US" altLang="en-US" sz="2585" b="1" smtClean="0">
                <a:solidFill>
                  <a:srgbClr val="990000"/>
                </a:solidFill>
                <a:latin typeface="VNI-Times" pitchFamily="2" charset="0"/>
              </a:rPr>
              <a:t>2</a:t>
            </a:r>
            <a:endParaRPr lang="en-US" altLang="en-US" sz="2585" b="1">
              <a:solidFill>
                <a:srgbClr val="990000"/>
              </a:solidFill>
              <a:latin typeface="VNI-Times" pitchFamily="2" charset="0"/>
            </a:endParaRPr>
          </a:p>
        </p:txBody>
      </p:sp>
      <p:pic>
        <p:nvPicPr>
          <p:cNvPr id="27652" name="Picture 6" descr="nuoi heo dat giup ban ngh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11215"/>
            <a:ext cx="5791200" cy="43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094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7651"/>
                  </p:tgtEl>
                </p:cond>
              </p:nextCondLst>
            </p:seq>
          </p:childTnLst>
        </p:cTn>
      </p:par>
    </p:tnLst>
    <p:bldLst>
      <p:bldP spid="1751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ChangeArrowheads="1"/>
          </p:cNvSpPr>
          <p:nvPr/>
        </p:nvSpPr>
        <p:spPr bwMode="auto">
          <a:xfrm>
            <a:off x="3054824" y="685800"/>
            <a:ext cx="6096000" cy="954107"/>
          </a:xfrm>
          <a:prstGeom prst="rect">
            <a:avLst/>
          </a:prstGeom>
          <a:gradFill rotWithShape="1">
            <a:gsLst>
              <a:gs pos="0">
                <a:srgbClr val="FFCC99"/>
              </a:gs>
              <a:gs pos="100000">
                <a:srgbClr val="FFCCCC"/>
              </a:gs>
            </a:gsLst>
            <a:path path="shape">
              <a:fillToRect l="50000" t="50000" r="50000" b="50000"/>
            </a:path>
          </a:gradFill>
          <a:ln w="9525">
            <a:solidFill>
              <a:schemeClr val="bg1"/>
            </a:solidFill>
            <a:miter lim="800000"/>
            <a:headEnd/>
            <a:tailEnd/>
          </a:ln>
        </p:spPr>
        <p:txBody>
          <a:bodyPr anchor="ctr">
            <a:spAutoFit/>
          </a:bodyPr>
          <a:lstStyle/>
          <a:p>
            <a:pPr algn="ctr" eaLnBrk="0" hangingPunct="0"/>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hực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hiện</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đúng</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nội</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quy</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nhà</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trường</a:t>
            </a:r>
            <a:endPar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0" hangingPunct="0"/>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=&gt;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Biểu</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hiện</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luật</a:t>
            </a:r>
            <a:endPar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8675" name="AutoShape 5"/>
          <p:cNvSpPr>
            <a:spLocks noChangeArrowheads="1"/>
          </p:cNvSpPr>
          <p:nvPr/>
        </p:nvSpPr>
        <p:spPr bwMode="auto">
          <a:xfrm>
            <a:off x="457200" y="1754066"/>
            <a:ext cx="2743200" cy="973632"/>
          </a:xfrm>
          <a:prstGeom prst="rightArrow">
            <a:avLst>
              <a:gd name="adj1" fmla="val 50000"/>
              <a:gd name="adj2" fmla="val 77726"/>
            </a:avLst>
          </a:prstGeom>
          <a:solidFill>
            <a:srgbClr val="99FF99"/>
          </a:solidFill>
          <a:ln w="9525">
            <a:solidFill>
              <a:schemeClr val="bg1"/>
            </a:solidFill>
            <a:miter lim="800000"/>
            <a:headEnd/>
            <a:tailEnd/>
          </a:ln>
        </p:spPr>
        <p:txBody>
          <a:bodyPr>
            <a:spAutoFit/>
          </a:bodyPr>
          <a:lstStyle/>
          <a:p>
            <a:pPr algn="ctr" eaLnBrk="0" hangingPunct="0"/>
            <a:r>
              <a:rPr lang="en-US" altLang="en-US" sz="2585" b="1">
                <a:solidFill>
                  <a:srgbClr val="990000"/>
                </a:solidFill>
                <a:latin typeface="VNI-Times" pitchFamily="2" charset="0"/>
              </a:rPr>
              <a:t>Ñaùp aùn </a:t>
            </a:r>
            <a:r>
              <a:rPr lang="en-US" altLang="en-US" sz="2585" b="1" smtClean="0">
                <a:solidFill>
                  <a:srgbClr val="990000"/>
                </a:solidFill>
                <a:latin typeface="VNI-Times" pitchFamily="2" charset="0"/>
              </a:rPr>
              <a:t>3</a:t>
            </a:r>
            <a:endParaRPr lang="en-US" altLang="en-US" sz="2585" b="1">
              <a:solidFill>
                <a:srgbClr val="990000"/>
              </a:solidFill>
              <a:latin typeface="VNI-Times" pitchFamily="2" charset="0"/>
            </a:endParaRPr>
          </a:p>
        </p:txBody>
      </p:sp>
      <p:sp>
        <p:nvSpPr>
          <p:cNvPr id="2" name="AutoShape 2" descr="KHAI GIẢNG NĂM HỌC MỚI 2017-2018 - VSTAR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240882"/>
            <a:ext cx="5562600"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596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8675"/>
                  </p:tgtEl>
                </p:cond>
              </p:nextCondLst>
            </p:seq>
          </p:childTnLst>
        </p:cTn>
      </p:par>
    </p:tnLst>
    <p:bldLst>
      <p:bldP spid="1761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ChangeArrowheads="1"/>
          </p:cNvSpPr>
          <p:nvPr/>
        </p:nvSpPr>
        <p:spPr bwMode="auto">
          <a:xfrm>
            <a:off x="2971800" y="473991"/>
            <a:ext cx="6172200" cy="830997"/>
          </a:xfrm>
          <a:prstGeom prst="rect">
            <a:avLst/>
          </a:prstGeom>
          <a:gradFill rotWithShape="1">
            <a:gsLst>
              <a:gs pos="0">
                <a:srgbClr val="FFCC99"/>
              </a:gs>
              <a:gs pos="100000">
                <a:srgbClr val="FFCCCC"/>
              </a:gs>
            </a:gsLst>
            <a:path path="shape">
              <a:fillToRect l="50000" t="50000" r="50000" b="50000"/>
            </a:path>
          </a:gradFill>
          <a:ln w="9525">
            <a:solidFill>
              <a:schemeClr val="bg1"/>
            </a:solidFill>
            <a:miter lim="800000"/>
            <a:headEnd/>
            <a:tailEnd/>
          </a:ln>
        </p:spPr>
        <p:txBody>
          <a:bodyPr anchor="ctr">
            <a:spAutoFit/>
          </a:bodyPr>
          <a:lstStyle/>
          <a:p>
            <a:pPr algn="ctr" eaLnBrk="0" hangingPunct="0"/>
            <a:r>
              <a:rPr lang="en-US" altLang="en-US"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Một số bạn ngủ và nói chuyện trong giờ học</a:t>
            </a:r>
          </a:p>
          <a:p>
            <a:pPr algn="ctr" eaLnBrk="0" hangingPunct="0"/>
            <a:r>
              <a:rPr lang="en-US" altLang="en-US"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=&gt; Biểu hiện thiếu kỉ luật</a:t>
            </a:r>
          </a:p>
        </p:txBody>
      </p:sp>
      <p:sp>
        <p:nvSpPr>
          <p:cNvPr id="29699" name="AutoShape 5"/>
          <p:cNvSpPr>
            <a:spLocks noChangeArrowheads="1"/>
          </p:cNvSpPr>
          <p:nvPr/>
        </p:nvSpPr>
        <p:spPr bwMode="auto">
          <a:xfrm>
            <a:off x="609600" y="1824404"/>
            <a:ext cx="2362200" cy="973632"/>
          </a:xfrm>
          <a:prstGeom prst="rightArrow">
            <a:avLst>
              <a:gd name="adj1" fmla="val 50000"/>
              <a:gd name="adj2" fmla="val 66931"/>
            </a:avLst>
          </a:prstGeom>
          <a:solidFill>
            <a:srgbClr val="99FF99"/>
          </a:solidFill>
          <a:ln w="9525">
            <a:solidFill>
              <a:schemeClr val="bg1"/>
            </a:solidFill>
            <a:miter lim="800000"/>
            <a:headEnd/>
            <a:tailEnd/>
          </a:ln>
        </p:spPr>
        <p:txBody>
          <a:bodyPr>
            <a:spAutoFit/>
          </a:bodyPr>
          <a:lstStyle/>
          <a:p>
            <a:pPr algn="ctr" eaLnBrk="0" hangingPunct="0"/>
            <a:r>
              <a:rPr lang="en-US" altLang="en-US" sz="2585" b="1">
                <a:solidFill>
                  <a:srgbClr val="990000"/>
                </a:solidFill>
                <a:latin typeface="VNI-Times" pitchFamily="2" charset="0"/>
              </a:rPr>
              <a:t>Ñaùp aùn </a:t>
            </a:r>
            <a:r>
              <a:rPr lang="en-US" altLang="en-US" sz="2585" b="1" smtClean="0">
                <a:solidFill>
                  <a:srgbClr val="990000"/>
                </a:solidFill>
                <a:latin typeface="VNI-Times" pitchFamily="2" charset="0"/>
              </a:rPr>
              <a:t>4</a:t>
            </a:r>
            <a:endParaRPr lang="en-US" altLang="en-US" sz="2585" b="1">
              <a:solidFill>
                <a:srgbClr val="990000"/>
              </a:solidFill>
              <a:latin typeface="VNI-Times" pitchFamily="2" charset="0"/>
            </a:endParaRPr>
          </a:p>
        </p:txBody>
      </p:sp>
      <p:pic>
        <p:nvPicPr>
          <p:cNvPr id="29700" name="Picture 6" descr="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18846"/>
            <a:ext cx="6096000" cy="527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292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6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9699"/>
                  </p:tgtEl>
                </p:cond>
              </p:nextCondLst>
            </p:seq>
          </p:childTnLst>
        </p:cTn>
      </p:par>
    </p:tnLst>
    <p:bldLst>
      <p:bldP spid="1771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ChangeArrowheads="1"/>
          </p:cNvSpPr>
          <p:nvPr/>
        </p:nvSpPr>
        <p:spPr bwMode="auto">
          <a:xfrm>
            <a:off x="3276600" y="418422"/>
            <a:ext cx="5867400" cy="1115049"/>
          </a:xfrm>
          <a:prstGeom prst="rect">
            <a:avLst/>
          </a:prstGeom>
          <a:gradFill rotWithShape="1">
            <a:gsLst>
              <a:gs pos="0">
                <a:srgbClr val="FFCC99"/>
              </a:gs>
              <a:gs pos="100000">
                <a:srgbClr val="FFCCCC"/>
              </a:gs>
            </a:gsLst>
            <a:path path="shape">
              <a:fillToRect l="50000" t="50000" r="50000" b="50000"/>
            </a:path>
          </a:gradFill>
          <a:ln w="9525">
            <a:solidFill>
              <a:schemeClr val="bg1"/>
            </a:solidFill>
            <a:miter lim="800000"/>
            <a:headEnd/>
            <a:tailEnd/>
          </a:ln>
        </p:spPr>
        <p:txBody>
          <a:bodyPr anchor="ctr">
            <a:spAutoFit/>
          </a:bodyPr>
          <a:lstStyle/>
          <a:p>
            <a:pPr algn="ctr" eaLnBrk="0" hangingPunct="0"/>
            <a:r>
              <a:rPr lang="en-US" altLang="en-US" sz="3200"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Học sinh đánh nhau</a:t>
            </a:r>
          </a:p>
          <a:p>
            <a:pPr algn="ctr" eaLnBrk="0" hangingPunct="0"/>
            <a:r>
              <a:rPr lang="en-US" altLang="en-US" sz="3200" b="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=&gt; Biểu hiên thiếu kỉ luật</a:t>
            </a:r>
          </a:p>
        </p:txBody>
      </p:sp>
      <p:sp>
        <p:nvSpPr>
          <p:cNvPr id="30723" name="AutoShape 5"/>
          <p:cNvSpPr>
            <a:spLocks noChangeArrowheads="1"/>
          </p:cNvSpPr>
          <p:nvPr/>
        </p:nvSpPr>
        <p:spPr bwMode="auto">
          <a:xfrm>
            <a:off x="152400" y="1754066"/>
            <a:ext cx="2667000" cy="973632"/>
          </a:xfrm>
          <a:prstGeom prst="rightArrow">
            <a:avLst>
              <a:gd name="adj1" fmla="val 50000"/>
              <a:gd name="adj2" fmla="val 75567"/>
            </a:avLst>
          </a:prstGeom>
          <a:solidFill>
            <a:srgbClr val="99FF99"/>
          </a:solidFill>
          <a:ln w="9525">
            <a:solidFill>
              <a:schemeClr val="bg1"/>
            </a:solidFill>
            <a:miter lim="800000"/>
            <a:headEnd/>
            <a:tailEnd/>
          </a:ln>
        </p:spPr>
        <p:txBody>
          <a:bodyPr>
            <a:spAutoFit/>
          </a:bodyPr>
          <a:lstStyle/>
          <a:p>
            <a:pPr algn="ctr" eaLnBrk="0" hangingPunct="0"/>
            <a:r>
              <a:rPr lang="en-US" altLang="en-US" sz="2585" b="1">
                <a:solidFill>
                  <a:srgbClr val="990000"/>
                </a:solidFill>
                <a:latin typeface="VNI-Times" pitchFamily="2" charset="0"/>
              </a:rPr>
              <a:t>Ñaùp aùn </a:t>
            </a:r>
            <a:r>
              <a:rPr lang="en-US" altLang="en-US" sz="2585" b="1" smtClean="0">
                <a:solidFill>
                  <a:srgbClr val="990000"/>
                </a:solidFill>
                <a:latin typeface="VNI-Times" pitchFamily="2" charset="0"/>
              </a:rPr>
              <a:t>5</a:t>
            </a:r>
            <a:endParaRPr lang="en-US" altLang="en-US" sz="2585" b="1">
              <a:solidFill>
                <a:srgbClr val="990000"/>
              </a:solidFill>
              <a:latin typeface="VNI-Times" pitchFamily="2" charset="0"/>
            </a:endParaRPr>
          </a:p>
        </p:txBody>
      </p:sp>
      <p:pic>
        <p:nvPicPr>
          <p:cNvPr id="30724" name="Picture 6" descr="vnme189793small2647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0539"/>
            <a:ext cx="5791200" cy="464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558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nextCondLst>
                <p:cond evt="onClick" delay="0">
                  <p:tgtEl>
                    <p:spTgt spid="30723"/>
                  </p:tgtEl>
                </p:cond>
              </p:nextCondLst>
            </p:seq>
          </p:childTnLst>
        </p:cTn>
      </p:par>
    </p:tnLst>
    <p:bldLst>
      <p:bldP spid="1781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ChangeArrowheads="1"/>
          </p:cNvSpPr>
          <p:nvPr/>
        </p:nvSpPr>
        <p:spPr bwMode="auto">
          <a:xfrm>
            <a:off x="3124200" y="502289"/>
            <a:ext cx="5867400" cy="1228670"/>
          </a:xfrm>
          <a:prstGeom prst="rect">
            <a:avLst/>
          </a:prstGeom>
          <a:gradFill rotWithShape="1">
            <a:gsLst>
              <a:gs pos="0">
                <a:srgbClr val="FFCC99"/>
              </a:gs>
              <a:gs pos="100000">
                <a:srgbClr val="FFCCCC"/>
              </a:gs>
            </a:gsLst>
            <a:path path="shape">
              <a:fillToRect l="50000" t="50000" r="50000" b="50000"/>
            </a:path>
          </a:gradFill>
          <a:ln w="9525">
            <a:solidFill>
              <a:schemeClr val="bg1"/>
            </a:solidFill>
            <a:miter lim="800000"/>
            <a:headEnd/>
            <a:tailEnd/>
          </a:ln>
        </p:spPr>
        <p:txBody>
          <a:bodyPr anchor="ctr">
            <a:spAutoFit/>
          </a:bodyPr>
          <a:lstStyle/>
          <a:p>
            <a:pPr algn="ctr" eaLnBrk="0" hangingPunct="0"/>
            <a:r>
              <a:rPr lang="en-US" altLang="en-US" sz="3692" b="1">
                <a:solidFill>
                  <a:srgbClr val="990000"/>
                </a:solidFill>
                <a:latin typeface="Times New Roman" panose="02020603050405020304" pitchFamily="18" charset="0"/>
              </a:rPr>
              <a:t>Xả </a:t>
            </a:r>
            <a:r>
              <a:rPr lang="en-US" altLang="en-US" sz="3692" b="1" smtClean="0">
                <a:solidFill>
                  <a:srgbClr val="990000"/>
                </a:solidFill>
                <a:latin typeface="Times New Roman" panose="02020603050405020304" pitchFamily="18" charset="0"/>
              </a:rPr>
              <a:t>rác </a:t>
            </a:r>
            <a:r>
              <a:rPr lang="en-US" altLang="en-US" sz="3692" b="1">
                <a:solidFill>
                  <a:srgbClr val="990000"/>
                </a:solidFill>
                <a:latin typeface="Times New Roman" panose="02020603050405020304" pitchFamily="18" charset="0"/>
              </a:rPr>
              <a:t>trong lớp học</a:t>
            </a:r>
          </a:p>
          <a:p>
            <a:pPr algn="ctr" eaLnBrk="0" hangingPunct="0"/>
            <a:r>
              <a:rPr lang="en-US" altLang="en-US" sz="3692" b="1">
                <a:solidFill>
                  <a:srgbClr val="990000"/>
                </a:solidFill>
                <a:latin typeface="Times New Roman" panose="02020603050405020304" pitchFamily="18" charset="0"/>
              </a:rPr>
              <a:t>=&gt; Biểu </a:t>
            </a:r>
            <a:r>
              <a:rPr lang="en-US" altLang="en-US" sz="3692" b="1" smtClean="0">
                <a:solidFill>
                  <a:srgbClr val="990000"/>
                </a:solidFill>
                <a:latin typeface="Times New Roman" panose="02020603050405020304" pitchFamily="18" charset="0"/>
              </a:rPr>
              <a:t>hiện thiếu </a:t>
            </a:r>
            <a:r>
              <a:rPr lang="en-US" altLang="en-US" sz="3692" b="1">
                <a:solidFill>
                  <a:srgbClr val="990000"/>
                </a:solidFill>
                <a:latin typeface="Times New Roman" panose="02020603050405020304" pitchFamily="18" charset="0"/>
              </a:rPr>
              <a:t>kỉ luật</a:t>
            </a:r>
          </a:p>
        </p:txBody>
      </p:sp>
      <p:sp>
        <p:nvSpPr>
          <p:cNvPr id="31747" name="AutoShape 5"/>
          <p:cNvSpPr>
            <a:spLocks noChangeArrowheads="1"/>
          </p:cNvSpPr>
          <p:nvPr/>
        </p:nvSpPr>
        <p:spPr bwMode="auto">
          <a:xfrm>
            <a:off x="152400" y="1754066"/>
            <a:ext cx="2590800" cy="973632"/>
          </a:xfrm>
          <a:prstGeom prst="rightArrow">
            <a:avLst>
              <a:gd name="adj1" fmla="val 50000"/>
              <a:gd name="adj2" fmla="val 73408"/>
            </a:avLst>
          </a:prstGeom>
          <a:solidFill>
            <a:srgbClr val="99FF99"/>
          </a:solidFill>
          <a:ln w="9525">
            <a:solidFill>
              <a:schemeClr val="bg1"/>
            </a:solidFill>
            <a:miter lim="800000"/>
            <a:headEnd/>
            <a:tailEnd/>
          </a:ln>
        </p:spPr>
        <p:txBody>
          <a:bodyPr>
            <a:spAutoFit/>
          </a:bodyPr>
          <a:lstStyle/>
          <a:p>
            <a:pPr algn="ctr" eaLnBrk="0" hangingPunct="0"/>
            <a:r>
              <a:rPr lang="en-US" altLang="en-US" sz="2585" b="1">
                <a:solidFill>
                  <a:srgbClr val="990000"/>
                </a:solidFill>
                <a:latin typeface="VNI-Times" pitchFamily="2" charset="0"/>
              </a:rPr>
              <a:t>Ñaùp aùn </a:t>
            </a:r>
            <a:r>
              <a:rPr lang="en-US" altLang="en-US" sz="2585" b="1" smtClean="0">
                <a:solidFill>
                  <a:srgbClr val="990000"/>
                </a:solidFill>
                <a:latin typeface="VNI-Times" pitchFamily="2" charset="0"/>
              </a:rPr>
              <a:t>6</a:t>
            </a:r>
            <a:endParaRPr lang="en-US" altLang="en-US" sz="2585" b="1">
              <a:solidFill>
                <a:srgbClr val="990000"/>
              </a:solidFill>
              <a:latin typeface="VNI-Times" pitchFamily="2" charset="0"/>
            </a:endParaRPr>
          </a:p>
        </p:txBody>
      </p:sp>
      <p:pic>
        <p:nvPicPr>
          <p:cNvPr id="31748"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23293"/>
            <a:ext cx="6324600" cy="487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114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1747"/>
                  </p:tgtEl>
                </p:cond>
              </p:nextCondLst>
            </p:seq>
          </p:childTnLst>
        </p:cTn>
      </p:par>
    </p:tnLst>
    <p:bldLst>
      <p:bldP spid="1792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629400" cy="457200"/>
          </a:xfrm>
          <a:ln>
            <a:solidFill>
              <a:srgbClr val="00B050"/>
            </a:solidFill>
          </a:ln>
          <a:effectLst>
            <a:glow rad="63500">
              <a:schemeClr val="accent6">
                <a:satMod val="175000"/>
                <a:alpha val="40000"/>
              </a:schemeClr>
            </a:glow>
          </a:effectLst>
        </p:spPr>
        <p:txBody>
          <a:bodyPr>
            <a:prstTxWarp prst="textDoubleWave1">
              <a:avLst/>
            </a:prstTxWarp>
          </a:bodyPr>
          <a:lstStyle/>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Chuyện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đẹp</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đời</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thường</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76200" y="990600"/>
            <a:ext cx="8991600" cy="5334000"/>
          </a:xfrm>
        </p:spPr>
        <p:txBody>
          <a:bodyPr/>
          <a:lstStyle/>
          <a:p>
            <a:pPr marL="0" indent="0" algn="just">
              <a:lnSpc>
                <a:spcPct val="150000"/>
              </a:lnSpc>
              <a:spcBef>
                <a:spcPts val="0"/>
              </a:spcBef>
              <a:buNone/>
            </a:pPr>
            <a:r>
              <a:rPr lang="vi-VN" sz="2200" dirty="0">
                <a:latin typeface="Arial Unicode MS" panose="020B0604020202020204" pitchFamily="34" charset="-128"/>
                <a:ea typeface="Arial Unicode MS" panose="020B0604020202020204" pitchFamily="34" charset="-128"/>
                <a:cs typeface="Arial Unicode MS" panose="020B0604020202020204" pitchFamily="34" charset="-128"/>
              </a:rPr>
              <a:t>Andy Đào Nguyên, cậu bé 11 tuổi sống tại TP.HCM đã không ngần ngại đưa cho mẹ 10 triệu đồng tiền mừng tuổi để mua khẩu trang y tế phát miễn phí cho người đi đường. Hành động đẹp của bé xuất phát từ việc chứng kiến mẹ của mình đi mua và phát khẩu trang cho mọi người. Cậu bé xung phong cùng mẹ đứng phát khẩu trang và hướng dẫn mọi người cách sử dụng khẩu trang cho đúng. Dành tặng số tiền mừng tuổi 10 triệu đồng, cậu bé 11 tuổi tin rằng mình đã làm được một việc ý nghĩa vì cộng đồng. Em chia sẻ rằng, “mình rất vui khi được phát khẩu trang cho mọi người. Bởi đó là món quà nhỏ cho nhiều người có hoàn cảnh khó khăn".</a:t>
            </a:r>
            <a:endParaRPr lang="en-US" sz="2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706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4551218" cy="3810000"/>
          </a:xfrm>
        </p:spPr>
      </p:pic>
      <p:sp>
        <p:nvSpPr>
          <p:cNvPr id="5" name="Rounded Rectangle 4"/>
          <p:cNvSpPr/>
          <p:nvPr/>
        </p:nvSpPr>
        <p:spPr bwMode="auto">
          <a:xfrm>
            <a:off x="762000" y="5181600"/>
            <a:ext cx="7620000" cy="1143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mtClean="0"/>
              <a:t>Em có suy nghĩ gì về việc làm của cậu bé </a:t>
            </a:r>
            <a:r>
              <a:rPr lang="vi-VN">
                <a:latin typeface="Arial Unicode MS" panose="020B0604020202020204" pitchFamily="34" charset="-128"/>
                <a:ea typeface="Arial Unicode MS" panose="020B0604020202020204" pitchFamily="34" charset="-128"/>
                <a:cs typeface="Arial Unicode MS" panose="020B0604020202020204" pitchFamily="34" charset="-128"/>
              </a:rPr>
              <a:t>Andy Đào </a:t>
            </a:r>
            <a:r>
              <a:rPr lang="vi-VN" smtClean="0">
                <a:latin typeface="Arial Unicode MS" panose="020B0604020202020204" pitchFamily="34" charset="-128"/>
                <a:ea typeface="Arial Unicode MS" panose="020B0604020202020204" pitchFamily="34" charset="-128"/>
                <a:cs typeface="Arial Unicode MS" panose="020B0604020202020204" pitchFamily="34" charset="-128"/>
              </a:rPr>
              <a:t>Nguyên</a:t>
            </a:r>
            <a:r>
              <a:rPr lang="en-US" smtClean="0">
                <a:latin typeface="Arial Unicode MS" panose="020B0604020202020204" pitchFamily="34" charset="-128"/>
                <a:ea typeface="Arial Unicode MS" panose="020B0604020202020204" pitchFamily="34" charset="-128"/>
                <a:cs typeface="Arial Unicode MS" panose="020B0604020202020204" pitchFamily="34" charset="-128"/>
              </a:rPr>
              <a:t> trong câu truyện trên?</a:t>
            </a: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pic>
        <p:nvPicPr>
          <p:cNvPr id="1026" name="Picture 2" descr="Cậu bé lấy tiền lì xì mua khẩu trang phát miễn phí: 'Để người ta bị bệnh  thì tội lắm!' | Giới trẻ | Thanh N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218" y="942109"/>
            <a:ext cx="4592782" cy="374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5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29718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0516" y="684662"/>
            <a:ext cx="3089284" cy="541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85800"/>
            <a:ext cx="31242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43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440"/>
            <a:ext cx="7772400" cy="1143000"/>
          </a:xfrm>
        </p:spPr>
        <p:txBody>
          <a:bodyPr/>
          <a:lstStyle/>
          <a:p>
            <a:pPr algn="just"/>
            <a:r>
              <a:rPr lang="en-US" sz="3200" smtClean="0">
                <a:latin typeface="Arial Unicode MS" panose="020B0604020202020204" pitchFamily="34" charset="-128"/>
                <a:ea typeface="Arial Unicode MS" panose="020B0604020202020204" pitchFamily="34" charset="-128"/>
                <a:cs typeface="Arial Unicode MS" panose="020B0604020202020204" pitchFamily="34" charset="-128"/>
              </a:rPr>
              <a:t>Qua tình huống và những hình ảnh trên theo em, đạo đức là gì?</a:t>
            </a:r>
            <a:endParaRPr lang="en-US" sz="32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50" name="Picture 2" descr="Hình ảnh của - Nơi bán Bộ Tranh Đạo Đức Lớp 4 giá rẻ nhất tháng 08/20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286000"/>
            <a:ext cx="4714286"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Vẽ Tay Hoạt Hình Giúp ông Già Băng Qua đường Tình Nguyện Tuổi Già Đạo  đức Truyền Thống, Giúp, Tuổi Già, Vẽ Tay Hoạt Hình Giúp ông Già Băng Q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438400"/>
            <a:ext cx="46482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56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1" name="Picture 7"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2273"/>
            <a:ext cx="8915400" cy="5638800"/>
          </a:xfrm>
          <a:prstGeom prst="rect">
            <a:avLst/>
          </a:prstGeom>
          <a:noFill/>
          <a:extLst>
            <a:ext uri="{909E8E84-426E-40DD-AFC4-6F175D3DCCD1}">
              <a14:hiddenFill xmlns:a14="http://schemas.microsoft.com/office/drawing/2010/main">
                <a:solidFill>
                  <a:srgbClr val="FFFFFF"/>
                </a:solidFill>
              </a14:hiddenFill>
            </a:ext>
          </a:extLst>
        </p:spPr>
      </p:pic>
      <p:sp>
        <p:nvSpPr>
          <p:cNvPr id="82950" name="Rectangle 6"/>
          <p:cNvSpPr>
            <a:spLocks noChangeArrowheads="1"/>
          </p:cNvSpPr>
          <p:nvPr/>
        </p:nvSpPr>
        <p:spPr bwMode="auto">
          <a:xfrm>
            <a:off x="685800" y="3123731"/>
            <a:ext cx="8001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L</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à</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những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qui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định</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những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chuẩn</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mực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ứng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xử</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con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với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khác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với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công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việc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với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thiên</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nhiên</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môi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trường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sống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được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nhiều</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thừa</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nhận</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tự</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giác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thực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hiện</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mc:AlternateContent xmlns:mc="http://schemas.openxmlformats.org/markup-compatibility/2006" xmlns:p14="http://schemas.microsoft.com/office/powerpoint/2010/main">
        <mc:Choice Requires="p14">
          <p:contentPart p14:bwMode="auto" r:id="rId3">
            <p14:nvContentPartPr>
              <p14:cNvPr id="82953" name="Ink 9"/>
              <p14:cNvContentPartPr>
                <a14:cpLocks xmlns:a14="http://schemas.microsoft.com/office/drawing/2010/main" noRot="1" noChangeAspect="1" noEditPoints="1" noChangeArrowheads="1" noChangeShapeType="1"/>
              </p14:cNvContentPartPr>
              <p14:nvPr/>
            </p14:nvContentPartPr>
            <p14:xfrm>
              <a:off x="1760538" y="6092825"/>
              <a:ext cx="1587" cy="1588"/>
            </p14:xfrm>
          </p:contentPart>
        </mc:Choice>
        <mc:Fallback xmlns="">
          <p:pic>
            <p:nvPicPr>
              <p:cNvPr id="82953" name="Ink 9"/>
              <p:cNvPicPr>
                <a:picLocks noRot="1" noChangeAspect="1" noEditPoints="1" noChangeArrowheads="1" noChangeShapeType="1"/>
              </p:cNvPicPr>
              <p:nvPr/>
            </p:nvPicPr>
            <p:blipFill>
              <a:blip r:embed="rId4"/>
              <a:stretch>
                <a:fillRect/>
              </a:stretch>
            </p:blipFill>
            <p:spPr>
              <a:xfrm>
                <a:off x="1719276" y="6051537"/>
                <a:ext cx="84111" cy="84164"/>
              </a:xfrm>
              <a:prstGeom prst="rect">
                <a:avLst/>
              </a:prstGeom>
            </p:spPr>
          </p:pic>
        </mc:Fallback>
      </mc:AlternateContent>
      <p:sp>
        <p:nvSpPr>
          <p:cNvPr id="2" name="TextBox 1"/>
          <p:cNvSpPr txBox="1"/>
          <p:nvPr/>
        </p:nvSpPr>
        <p:spPr>
          <a:xfrm>
            <a:off x="2362200" y="1984376"/>
            <a:ext cx="4267200" cy="523220"/>
          </a:xfrm>
          <a:prstGeom prst="rect">
            <a:avLst/>
          </a:prstGeom>
          <a:noFill/>
        </p:spPr>
        <p:txBody>
          <a:bodyPr wrap="square" rtlCol="0">
            <a:spAutoFit/>
          </a:bodyPr>
          <a:lstStyle/>
          <a:p>
            <a:pPr algn="ct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 </a:t>
            </a:r>
            <a:r>
              <a:rPr lang="en-US" sz="28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Đạo</a:t>
            </a: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đức</a:t>
            </a: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gì</a:t>
            </a:r>
            <a:r>
              <a:rPr lang="en-US" sz="28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ctangle 2"/>
          <p:cNvSpPr/>
          <p:nvPr/>
        </p:nvSpPr>
        <p:spPr bwMode="auto">
          <a:xfrm>
            <a:off x="2743200" y="533400"/>
            <a:ext cx="6096000" cy="67887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96" charset="-128"/>
              </a:rPr>
              <a:t>2. </a:t>
            </a:r>
            <a:r>
              <a:rPr kumimoji="0" lang="en-US" sz="2400" b="0" i="0" u="none" strike="noStrike" cap="none" normalizeH="0" baseline="0" dirty="0" err="1" smtClean="0">
                <a:ln>
                  <a:noFill/>
                </a:ln>
                <a:solidFill>
                  <a:schemeClr val="tx1"/>
                </a:solidFill>
                <a:effectLst/>
                <a:latin typeface="Arial" charset="0"/>
                <a:ea typeface="ＭＳ Ｐゴシック" pitchFamily="96" charset="-128"/>
              </a:rPr>
              <a:t>Nội</a:t>
            </a:r>
            <a:r>
              <a:rPr kumimoji="0" lang="en-US" sz="2400" b="0" i="0" u="none" strike="noStrike" cap="none" normalizeH="0" dirty="0" smtClean="0">
                <a:ln>
                  <a:noFill/>
                </a:ln>
                <a:solidFill>
                  <a:schemeClr val="tx1"/>
                </a:solidFill>
                <a:effectLst/>
                <a:latin typeface="Arial" charset="0"/>
                <a:ea typeface="ＭＳ Ｐゴシック" pitchFamily="96" charset="-128"/>
              </a:rPr>
              <a:t> dung </a:t>
            </a:r>
            <a:r>
              <a:rPr kumimoji="0" lang="en-US" sz="2400" b="0" i="0" u="none" strike="noStrike" cap="none" normalizeH="0" dirty="0" err="1" smtClean="0">
                <a:ln>
                  <a:noFill/>
                </a:ln>
                <a:solidFill>
                  <a:schemeClr val="tx1"/>
                </a:solidFill>
                <a:effectLst/>
                <a:latin typeface="Arial" charset="0"/>
                <a:ea typeface="ＭＳ Ｐゴシック" pitchFamily="96" charset="-128"/>
              </a:rPr>
              <a:t>bài</a:t>
            </a:r>
            <a:r>
              <a:rPr kumimoji="0" lang="en-US" sz="2400" b="0" i="0" u="none" strike="noStrike" cap="none" normalizeH="0" dirty="0" smtClean="0">
                <a:ln>
                  <a:noFill/>
                </a:ln>
                <a:solidFill>
                  <a:schemeClr val="tx1"/>
                </a:solidFill>
                <a:effectLst/>
                <a:latin typeface="Arial" charset="0"/>
                <a:ea typeface="ＭＳ Ｐゴシック" pitchFamily="96" charset="-128"/>
              </a:rPr>
              <a:t> </a:t>
            </a:r>
            <a:r>
              <a:rPr kumimoji="0" lang="en-US" sz="2400" b="0" i="0" u="none" strike="noStrike" cap="none" normalizeH="0" dirty="0" err="1" smtClean="0">
                <a:ln>
                  <a:noFill/>
                </a:ln>
                <a:solidFill>
                  <a:schemeClr val="tx1"/>
                </a:solidFill>
                <a:effectLst/>
                <a:latin typeface="Arial" charset="0"/>
                <a:ea typeface="ＭＳ Ｐゴシック" pitchFamily="96" charset="-128"/>
              </a:rPr>
              <a:t>học</a:t>
            </a: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401877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circle(in)">
                                      <p:cBhvr>
                                        <p:cTn id="7" dur="2000"/>
                                        <p:tgtEl>
                                          <p:spTgt spid="829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950"/>
                                        </p:tgtEl>
                                        <p:attrNameLst>
                                          <p:attrName>style.visibility</p:attrName>
                                        </p:attrNameLst>
                                      </p:cBhvr>
                                      <p:to>
                                        <p:strVal val="visible"/>
                                      </p:to>
                                    </p:set>
                                    <p:animEffect transition="in" filter="barn(inVertical)">
                                      <p:cBhvr>
                                        <p:cTn id="17"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Những Quy Tắc Vàng Cần Tuân Thủ Khi Học Tại Ms.Smile TOE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914400"/>
            <a:ext cx="425196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ỷ luật là gì? Sức mạnh của tính kỷ luật đối với tập thể, cộng đ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952500"/>
            <a:ext cx="486156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5540" y="5334000"/>
            <a:ext cx="5791200" cy="457200"/>
          </a:xfrm>
          <a:prstGeom prst="rect">
            <a:avLst/>
          </a:prstGeom>
          <a:noFill/>
        </p:spPr>
        <p:txBody>
          <a:bodyPr wrap="square" rtlCol="0">
            <a:spAutoFit/>
          </a:bodyPr>
          <a:lstStyle/>
          <a:p>
            <a:r>
              <a:rPr lang="en-US" smtClean="0">
                <a:latin typeface="Arial Unicode MS" panose="020B0604020202020204" pitchFamily="34" charset="-128"/>
                <a:ea typeface="Arial Unicode MS" panose="020B0604020202020204" pitchFamily="34" charset="-128"/>
                <a:cs typeface="Arial Unicode MS" panose="020B0604020202020204" pitchFamily="34" charset="-128"/>
              </a:rPr>
              <a:t>Vậy theo em, kỉ luật là gì?</a:t>
            </a:r>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308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6"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29700" cy="5943600"/>
          </a:xfrm>
          <a:prstGeom prst="rect">
            <a:avLst/>
          </a:prstGeom>
          <a:noFill/>
          <a:extLst>
            <a:ext uri="{909E8E84-426E-40DD-AFC4-6F175D3DCCD1}">
              <a14:hiddenFill xmlns:a14="http://schemas.microsoft.com/office/drawing/2010/main">
                <a:solidFill>
                  <a:srgbClr val="FFFFFF"/>
                </a:solidFill>
              </a14:hiddenFill>
            </a:ext>
          </a:extLst>
        </p:spPr>
      </p:pic>
      <p:sp>
        <p:nvSpPr>
          <p:cNvPr id="91140" name="Text Box 4"/>
          <p:cNvSpPr txBox="1">
            <a:spLocks noChangeArrowheads="1"/>
          </p:cNvSpPr>
          <p:nvPr/>
        </p:nvSpPr>
        <p:spPr bwMode="auto">
          <a:xfrm>
            <a:off x="-228600" y="929640"/>
            <a:ext cx="85344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b="1" dirty="0">
                <a:solidFill>
                  <a:srgbClr val="FF0000"/>
                </a:solidFill>
                <a:effectLst>
                  <a:outerShdw blurRad="38100" dist="38100" dir="2700000" algn="tl">
                    <a:srgbClr val="000000"/>
                  </a:outerShdw>
                </a:effectLst>
                <a:latin typeface=".VnTimeH" panose="020B7200000000000000" pitchFamily="34" charset="0"/>
              </a:rPr>
              <a:t>          </a:t>
            </a:r>
            <a:endParaRPr lang="en-US" altLang="en-US" sz="3000" b="1" dirty="0" smtClean="0">
              <a:solidFill>
                <a:srgbClr val="FF0000"/>
              </a:solidFill>
              <a:effectLst>
                <a:outerShdw blurRad="38100" dist="38100" dir="2700000" algn="tl">
                  <a:srgbClr val="000000"/>
                </a:outerShdw>
              </a:effectLst>
              <a:latin typeface=".VnTimeH" panose="020B7200000000000000" pitchFamily="34" charset="0"/>
            </a:endParaRPr>
          </a:p>
          <a:p>
            <a:pPr algn="ctr">
              <a:spcBef>
                <a:spcPct val="50000"/>
              </a:spcBef>
            </a:pPr>
            <a:r>
              <a:rPr lang="en-US" altLang="en-US" sz="3000" b="1" dirty="0" smtClean="0">
                <a:solidFill>
                  <a:srgbClr val="FF0000"/>
                </a:solidFill>
                <a:effectLst>
                  <a:outerShdw blurRad="38100" dist="38100" dir="2700000" algn="tl">
                    <a:srgbClr val="000000"/>
                  </a:outerShdw>
                </a:effectLst>
                <a:latin typeface=".VnTimeH" panose="020B7200000000000000" pitchFamily="34" charset="0"/>
              </a:rPr>
              <a:t> b) </a:t>
            </a:r>
            <a:r>
              <a:rPr lang="en-US" altLang="en-US" sz="2800" b="1" dirty="0" err="1"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altLang="en-US" sz="2800" b="1" dirty="0"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luật</a:t>
            </a:r>
            <a:r>
              <a:rPr lang="en-US" altLang="en-US" sz="2800" b="1" dirty="0"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altLang="en-US" sz="2800" b="1" dirty="0"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gì</a:t>
            </a:r>
            <a:r>
              <a:rPr lang="en-US" altLang="en-US" sz="2800" b="1" dirty="0" smtClean="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en-US" sz="2800" b="1" dirty="0">
              <a:solidFill>
                <a:srgbClr val="FF0000"/>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1141" name="Text Box 5"/>
          <p:cNvSpPr txBox="1">
            <a:spLocks noChangeArrowheads="1"/>
          </p:cNvSpPr>
          <p:nvPr/>
        </p:nvSpPr>
        <p:spPr bwMode="auto">
          <a:xfrm>
            <a:off x="-228600" y="2514600"/>
            <a:ext cx="8458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2" algn="just"/>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Là</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những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qui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định</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chung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của</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một</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cộng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đồng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tổ</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chức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xã</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hội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nhà</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trường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cơ</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quan</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yêu</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cầu</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mọi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người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phải</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tuân</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theo</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nhằm</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tạo</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ra</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sự</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thống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nhất</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hành</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động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để</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đạt</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chất</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lượng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hiệu</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quả</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trong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công</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2800" b="1" dirty="0" err="1"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việc</a:t>
            </a:r>
            <a:r>
              <a:rPr lang="en-US" altLang="en-US" sz="28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1371600" lvl="2" indent="-457200" algn="just">
              <a:buFontTx/>
              <a:buChar char="-"/>
            </a:pPr>
            <a:endParaRPr lang="en-US" altLang="en-US" sz="28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50000"/>
              </a:spcBef>
            </a:pPr>
            <a:endParaRPr lang="en-US" altLang="en-US" sz="2800" b="1" dirty="0">
              <a:solidFill>
                <a:srgbClr val="990000"/>
              </a:solidFill>
              <a:latin typeface=".VnTime" panose="020B7200000000000000" pitchFamily="34" charset="0"/>
            </a:endParaRPr>
          </a:p>
        </p:txBody>
      </p:sp>
    </p:spTree>
    <p:extLst>
      <p:ext uri="{BB962C8B-B14F-4D97-AF65-F5344CB8AC3E}">
        <p14:creationId xmlns:p14="http://schemas.microsoft.com/office/powerpoint/2010/main" val="219247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amond(in)">
                                      <p:cBhvr>
                                        <p:cTn id="7" dur="20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diamond(in)">
                                      <p:cBhvr>
                                        <p:cTn id="12" dur="20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81100"/>
            <a:ext cx="8610600" cy="1257300"/>
          </a:xfrm>
        </p:spPr>
        <p:txBody>
          <a:bodyPr/>
          <a:lstStyle/>
          <a:p>
            <a:pPr marL="0" indent="0">
              <a:buNone/>
            </a:pP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Em</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hãy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nêu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các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việc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làm</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có</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luật</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và</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không</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có</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kỉ</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luật</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học</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sinh</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a:p>
        </p:txBody>
      </p:sp>
    </p:spTree>
    <p:extLst>
      <p:ext uri="{BB962C8B-B14F-4D97-AF65-F5344CB8AC3E}">
        <p14:creationId xmlns:p14="http://schemas.microsoft.com/office/powerpoint/2010/main" val="23559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P chuan cho Vstar" id="{19B70C68-C3D7-4936-8C03-49C09C6675FC}" vid="{6E30015A-C578-4F4E-BE25-42F62A2D0D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1114</TotalTime>
  <Words>662</Words>
  <Application>Microsoft Office PowerPoint</Application>
  <PresentationFormat>On-screen Show (4:3)</PresentationFormat>
  <Paragraphs>49</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vt:lpstr>
      <vt:lpstr>PowerPoint Presentation</vt:lpstr>
      <vt:lpstr>Chuyện đẹp đời thường</vt:lpstr>
      <vt:lpstr>PowerPoint Presentation</vt:lpstr>
      <vt:lpstr>PowerPoint Presentation</vt:lpstr>
      <vt:lpstr>Qua tình huống và những hình ảnh trên theo em, đạo đức là gì?</vt:lpstr>
      <vt:lpstr>PowerPoint Presentation</vt:lpstr>
      <vt:lpstr>PowerPoint Presentation</vt:lpstr>
      <vt:lpstr>PowerPoint Presentation</vt:lpstr>
      <vt:lpstr>PowerPoint Presentation</vt:lpstr>
      <vt:lpstr>PowerPoint Presentation</vt:lpstr>
      <vt:lpstr>PowerPoint Presentation</vt:lpstr>
      <vt:lpstr>d) Ý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 Thi Thanh Thao</dc:creator>
  <cp:lastModifiedBy>USER</cp:lastModifiedBy>
  <cp:revision>237</cp:revision>
  <dcterms:created xsi:type="dcterms:W3CDTF">2015-08-10T07:21:46Z</dcterms:created>
  <dcterms:modified xsi:type="dcterms:W3CDTF">2021-09-08T05:53:35Z</dcterms:modified>
</cp:coreProperties>
</file>